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6256000" cy="9144000"/>
  <p:notesSz cx="6858000" cy="9144000"/>
  <p:defaultTextStyle>
    <a:lvl1pPr algn="ctr" defTabSz="546100">
      <a:defRPr sz="3600">
        <a:latin typeface="Gill Sans"/>
        <a:ea typeface="Gill Sans"/>
        <a:cs typeface="Gill Sans"/>
        <a:sym typeface="Gill Sans"/>
      </a:defRPr>
    </a:lvl1pPr>
    <a:lvl2pPr algn="ctr" defTabSz="546100">
      <a:defRPr sz="3600">
        <a:latin typeface="Gill Sans"/>
        <a:ea typeface="Gill Sans"/>
        <a:cs typeface="Gill Sans"/>
        <a:sym typeface="Gill Sans"/>
      </a:defRPr>
    </a:lvl2pPr>
    <a:lvl3pPr algn="ctr" defTabSz="546100">
      <a:defRPr sz="3600">
        <a:latin typeface="Gill Sans"/>
        <a:ea typeface="Gill Sans"/>
        <a:cs typeface="Gill Sans"/>
        <a:sym typeface="Gill Sans"/>
      </a:defRPr>
    </a:lvl3pPr>
    <a:lvl4pPr algn="ctr" defTabSz="546100">
      <a:defRPr sz="3600">
        <a:latin typeface="Gill Sans"/>
        <a:ea typeface="Gill Sans"/>
        <a:cs typeface="Gill Sans"/>
        <a:sym typeface="Gill Sans"/>
      </a:defRPr>
    </a:lvl4pPr>
    <a:lvl5pPr algn="ctr" defTabSz="546100">
      <a:defRPr sz="3600">
        <a:latin typeface="Gill Sans"/>
        <a:ea typeface="Gill Sans"/>
        <a:cs typeface="Gill Sans"/>
        <a:sym typeface="Gill Sans"/>
      </a:defRPr>
    </a:lvl5pPr>
    <a:lvl6pPr algn="ctr" defTabSz="546100">
      <a:defRPr sz="3600">
        <a:latin typeface="Gill Sans"/>
        <a:ea typeface="Gill Sans"/>
        <a:cs typeface="Gill Sans"/>
        <a:sym typeface="Gill Sans"/>
      </a:defRPr>
    </a:lvl6pPr>
    <a:lvl7pPr algn="ctr" defTabSz="546100">
      <a:defRPr sz="3600">
        <a:latin typeface="Gill Sans"/>
        <a:ea typeface="Gill Sans"/>
        <a:cs typeface="Gill Sans"/>
        <a:sym typeface="Gill Sans"/>
      </a:defRPr>
    </a:lvl7pPr>
    <a:lvl8pPr algn="ctr" defTabSz="546100">
      <a:defRPr sz="3600">
        <a:latin typeface="Gill Sans"/>
        <a:ea typeface="Gill Sans"/>
        <a:cs typeface="Gill Sans"/>
        <a:sym typeface="Gill Sans"/>
      </a:defRPr>
    </a:lvl8pPr>
    <a:lvl9pPr algn="ctr" defTabSz="546100">
      <a:defRPr sz="3600">
        <a:latin typeface="Gill Sans"/>
        <a:ea typeface="Gill Sans"/>
        <a:cs typeface="Gill San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CBD23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73F9B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Al p=13 n=14 e=10 cation</a:t>
            </a:r>
            <a:endParaRPr sz="2000">
              <a:latin typeface="Lucida Grande"/>
              <a:ea typeface="Lucida Grande"/>
              <a:cs typeface="Lucida Grande"/>
              <a:sym typeface="Lucida Grande"/>
            </a:endParaRPr>
          </a:p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Ar p=18 n=22 e=18 neutral</a:t>
            </a:r>
            <a:endParaRPr sz="2000">
              <a:latin typeface="Lucida Grande"/>
              <a:ea typeface="Lucida Grande"/>
              <a:cs typeface="Lucida Grande"/>
              <a:sym typeface="Lucida Grande"/>
            </a:endParaRPr>
          </a:p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F  p=9 n=10 e=10 anion</a:t>
            </a:r>
            <a:endParaRPr sz="2000">
              <a:latin typeface="Lucida Grande"/>
              <a:ea typeface="Lucida Grande"/>
              <a:cs typeface="Lucida Grande"/>
              <a:sym typeface="Lucida Grande"/>
            </a:endParaRPr>
          </a:p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I  p=53 n=74 e=53 neutral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59" name="Shape 5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(3037.76 + 25.08 + 45.86 + 0.72)/100 =32.09</a:t>
            </a:r>
            <a:endParaRPr sz="2000">
              <a:latin typeface="Lucida Grande"/>
              <a:ea typeface="Lucida Grande"/>
              <a:cs typeface="Lucida Grande"/>
              <a:sym typeface="Lucida Grande"/>
            </a:endParaRPr>
          </a:p>
          <a:p>
            <a:pPr lvl="0" defTabSz="546100">
              <a:lnSpc>
                <a:spcPct val="100000"/>
              </a:lnSpc>
              <a:defRPr sz="1800"/>
            </a:pPr>
            <a:r>
              <a:rPr sz="2000">
                <a:latin typeface="Lucida Grande"/>
                <a:ea typeface="Lucida Grande"/>
                <a:cs typeface="Lucida Grande"/>
                <a:sym typeface="Lucida Grande"/>
              </a:rPr>
              <a:t>Sulphur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155700" y="0"/>
            <a:ext cx="13931900" cy="46228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155700" y="4711700"/>
            <a:ext cx="13931900" cy="3340100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>
            <p:ph type="title"/>
          </p:nvPr>
        </p:nvSpPr>
        <p:spPr>
          <a:xfrm>
            <a:off x="1155700" y="0"/>
            <a:ext cx="8369300" cy="45212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26" name="Shape 26"/>
          <p:cNvSpPr/>
          <p:nvPr>
            <p:ph type="body" idx="1"/>
          </p:nvPr>
        </p:nvSpPr>
        <p:spPr>
          <a:xfrm>
            <a:off x="1155700" y="4597400"/>
            <a:ext cx="8369300" cy="4546600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title"/>
          </p:nvPr>
        </p:nvSpPr>
        <p:spPr>
          <a:xfrm>
            <a:off x="1155700" y="0"/>
            <a:ext cx="8369300" cy="45212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29" name="Shape 29"/>
          <p:cNvSpPr/>
          <p:nvPr>
            <p:ph type="body" idx="1"/>
          </p:nvPr>
        </p:nvSpPr>
        <p:spPr>
          <a:xfrm>
            <a:off x="1155700" y="4597400"/>
            <a:ext cx="8369300" cy="4546600"/>
          </a:xfrm>
          <a:prstGeom prst="rect">
            <a:avLst/>
          </a:prstGeom>
        </p:spPr>
        <p:txBody>
          <a:bodyPr numCol="1" spcCol="38100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1155700" y="227105"/>
            <a:ext cx="13931900" cy="232709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1155700" y="2554194"/>
            <a:ext cx="6807200" cy="5800912"/>
          </a:xfrm>
          <a:prstGeom prst="rect">
            <a:avLst/>
          </a:prstGeom>
        </p:spPr>
        <p:txBody>
          <a:bodyPr numCol="1" spcCol="38100" anchor="ctr"/>
          <a:lstStyle>
            <a:lvl1pPr>
              <a:spcBef>
                <a:spcPts val="4600"/>
              </a:spcBef>
            </a:lvl1pPr>
            <a:lvl2pPr>
              <a:spcBef>
                <a:spcPts val="4600"/>
              </a:spcBef>
            </a:lvl2pPr>
            <a:lvl3pPr>
              <a:spcBef>
                <a:spcPts val="4600"/>
              </a:spcBef>
            </a:lvl3pPr>
            <a:lvl4pPr>
              <a:spcBef>
                <a:spcPts val="4600"/>
              </a:spcBef>
            </a:lvl4pPr>
            <a:lvl5pPr>
              <a:spcBef>
                <a:spcPts val="4600"/>
              </a:spcBef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type="title"/>
          </p:nvPr>
        </p:nvSpPr>
        <p:spPr>
          <a:xfrm>
            <a:off x="1155700" y="227105"/>
            <a:ext cx="13931900" cy="232709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5" name="Shape 35"/>
          <p:cNvSpPr/>
          <p:nvPr>
            <p:ph type="body" idx="1"/>
          </p:nvPr>
        </p:nvSpPr>
        <p:spPr>
          <a:xfrm>
            <a:off x="1155700" y="2554194"/>
            <a:ext cx="6807200" cy="5800912"/>
          </a:xfrm>
          <a:prstGeom prst="rect">
            <a:avLst/>
          </a:prstGeom>
        </p:spPr>
        <p:txBody>
          <a:bodyPr numCol="1" spcCol="38100" anchor="ctr"/>
          <a:lstStyle>
            <a:lvl1pPr>
              <a:spcBef>
                <a:spcPts val="4600"/>
              </a:spcBef>
            </a:lvl1pPr>
            <a:lvl2pPr>
              <a:spcBef>
                <a:spcPts val="4600"/>
              </a:spcBef>
            </a:lvl2pPr>
            <a:lvl3pPr>
              <a:spcBef>
                <a:spcPts val="4600"/>
              </a:spcBef>
            </a:lvl3pPr>
            <a:lvl4pPr>
              <a:spcBef>
                <a:spcPts val="4600"/>
              </a:spcBef>
            </a:lvl4pPr>
            <a:lvl5pPr>
              <a:spcBef>
                <a:spcPts val="4600"/>
              </a:spcBef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xfrm>
            <a:off x="1155700" y="227105"/>
            <a:ext cx="13931900" cy="232709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8" name="Shape 38"/>
          <p:cNvSpPr/>
          <p:nvPr>
            <p:ph type="body" idx="1"/>
          </p:nvPr>
        </p:nvSpPr>
        <p:spPr>
          <a:xfrm>
            <a:off x="8851900" y="2554194"/>
            <a:ext cx="6235700" cy="5800912"/>
          </a:xfrm>
          <a:prstGeom prst="rect">
            <a:avLst/>
          </a:prstGeom>
        </p:spPr>
        <p:txBody>
          <a:bodyPr numCol="1" spcCol="38100" anchor="ctr"/>
          <a:lstStyle>
            <a:lvl1pPr>
              <a:spcBef>
                <a:spcPts val="4600"/>
              </a:spcBef>
            </a:lvl1pPr>
            <a:lvl2pPr>
              <a:spcBef>
                <a:spcPts val="4600"/>
              </a:spcBef>
            </a:lvl2pPr>
            <a:lvl3pPr>
              <a:spcBef>
                <a:spcPts val="4600"/>
              </a:spcBef>
            </a:lvl3pPr>
            <a:lvl4pPr>
              <a:spcBef>
                <a:spcPts val="4600"/>
              </a:spcBef>
            </a:lvl4pPr>
            <a:lvl5pPr>
              <a:spcBef>
                <a:spcPts val="4600"/>
              </a:spcBef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155700" y="227105"/>
            <a:ext cx="13931900" cy="232709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155700" y="2554194"/>
            <a:ext cx="13931900" cy="5800912"/>
          </a:xfrm>
          <a:prstGeom prst="rect">
            <a:avLst/>
          </a:prstGeom>
        </p:spPr>
        <p:txBody>
          <a:bodyPr numCol="1" spcCol="38100" anchor="ctr"/>
          <a:lstStyle>
            <a:lvl1pPr marL="749300" indent="-533400">
              <a:defRPr sz="3600"/>
            </a:lvl1pPr>
            <a:lvl2pPr marL="1041400" indent="-533400">
              <a:defRPr sz="3600"/>
            </a:lvl2pPr>
            <a:lvl3pPr marL="1333500" indent="-533400">
              <a:defRPr sz="3600"/>
            </a:lvl3pPr>
            <a:lvl4pPr marL="1638300" indent="-533400">
              <a:defRPr sz="3600"/>
            </a:lvl4pPr>
            <a:lvl5pPr marL="1930400" indent="-533400">
              <a:defRPr sz="3600"/>
            </a:lvl5pPr>
          </a:lstStyle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body" idx="1"/>
          </p:nvPr>
        </p:nvSpPr>
        <p:spPr>
          <a:xfrm>
            <a:off x="1155700" y="1181100"/>
            <a:ext cx="13931900" cy="6769100"/>
          </a:xfrm>
          <a:prstGeom prst="rect">
            <a:avLst/>
          </a:prstGeom>
        </p:spPr>
        <p:txBody>
          <a:bodyPr numCol="1" spcCol="38100" anchor="ctr"/>
          <a:lstStyle>
            <a:lvl1pPr marL="749300" indent="-533400">
              <a:spcBef>
                <a:spcPts val="4900"/>
              </a:spcBef>
              <a:defRPr sz="3600"/>
            </a:lvl1pPr>
            <a:lvl2pPr marL="1041400" indent="-533400">
              <a:spcBef>
                <a:spcPts val="4900"/>
              </a:spcBef>
              <a:defRPr sz="3600"/>
            </a:lvl2pPr>
            <a:lvl3pPr marL="1333500" indent="-533400">
              <a:spcBef>
                <a:spcPts val="4900"/>
              </a:spcBef>
              <a:defRPr sz="3600"/>
            </a:lvl3pPr>
            <a:lvl4pPr marL="1638300" indent="-533400">
              <a:spcBef>
                <a:spcPts val="4900"/>
              </a:spcBef>
              <a:defRPr sz="3600"/>
            </a:lvl4pPr>
            <a:lvl5pPr marL="1930400" indent="-533400">
              <a:spcBef>
                <a:spcPts val="4900"/>
              </a:spcBef>
              <a:defRPr sz="3600"/>
            </a:lvl5pPr>
          </a:lstStyle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title"/>
          </p:nvPr>
        </p:nvSpPr>
        <p:spPr>
          <a:xfrm>
            <a:off x="1663700" y="39616"/>
            <a:ext cx="12941300" cy="270206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title"/>
          </p:nvPr>
        </p:nvSpPr>
        <p:spPr>
          <a:xfrm>
            <a:off x="1155700" y="2781300"/>
            <a:ext cx="13931900" cy="35687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xfrm>
            <a:off x="1155700" y="6908800"/>
            <a:ext cx="13931900" cy="1587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title"/>
          </p:nvPr>
        </p:nvSpPr>
        <p:spPr>
          <a:xfrm>
            <a:off x="1155700" y="6908800"/>
            <a:ext cx="13931900" cy="1587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155700" y="177800"/>
            <a:ext cx="13931900" cy="2425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155700" y="2603500"/>
            <a:ext cx="13931900" cy="6540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numCol="2" spcCol="696594">
            <a:normAutofit fontScale="100000" lnSpcReduction="0"/>
          </a:bodyPr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spd="med" advClick="1"/>
  <p:txStyles>
    <p:titleStyle>
      <a:lvl1pPr algn="ctr" defTabSz="546100">
        <a:defRPr sz="7600">
          <a:latin typeface="Gill Sans"/>
          <a:ea typeface="Gill Sans"/>
          <a:cs typeface="Gill Sans"/>
          <a:sym typeface="Gill Sans"/>
        </a:defRPr>
      </a:lvl1pPr>
      <a:lvl2pPr algn="ctr" defTabSz="546100">
        <a:defRPr sz="7600">
          <a:latin typeface="Gill Sans"/>
          <a:ea typeface="Gill Sans"/>
          <a:cs typeface="Gill Sans"/>
          <a:sym typeface="Gill Sans"/>
        </a:defRPr>
      </a:lvl2pPr>
      <a:lvl3pPr algn="ctr" defTabSz="546100">
        <a:defRPr sz="7600">
          <a:latin typeface="Gill Sans"/>
          <a:ea typeface="Gill Sans"/>
          <a:cs typeface="Gill Sans"/>
          <a:sym typeface="Gill Sans"/>
        </a:defRPr>
      </a:lvl3pPr>
      <a:lvl4pPr algn="ctr" defTabSz="546100">
        <a:defRPr sz="7600">
          <a:latin typeface="Gill Sans"/>
          <a:ea typeface="Gill Sans"/>
          <a:cs typeface="Gill Sans"/>
          <a:sym typeface="Gill Sans"/>
        </a:defRPr>
      </a:lvl4pPr>
      <a:lvl5pPr algn="ctr" defTabSz="546100">
        <a:defRPr sz="7600">
          <a:latin typeface="Gill Sans"/>
          <a:ea typeface="Gill Sans"/>
          <a:cs typeface="Gill Sans"/>
          <a:sym typeface="Gill Sans"/>
        </a:defRPr>
      </a:lvl5pPr>
      <a:lvl6pPr algn="ctr" defTabSz="546100">
        <a:defRPr sz="7600">
          <a:latin typeface="Gill Sans"/>
          <a:ea typeface="Gill Sans"/>
          <a:cs typeface="Gill Sans"/>
          <a:sym typeface="Gill Sans"/>
        </a:defRPr>
      </a:lvl6pPr>
      <a:lvl7pPr algn="ctr" defTabSz="546100">
        <a:defRPr sz="7600">
          <a:latin typeface="Gill Sans"/>
          <a:ea typeface="Gill Sans"/>
          <a:cs typeface="Gill Sans"/>
          <a:sym typeface="Gill Sans"/>
        </a:defRPr>
      </a:lvl7pPr>
      <a:lvl8pPr algn="ctr" defTabSz="546100">
        <a:defRPr sz="7600">
          <a:latin typeface="Gill Sans"/>
          <a:ea typeface="Gill Sans"/>
          <a:cs typeface="Gill Sans"/>
          <a:sym typeface="Gill Sans"/>
        </a:defRPr>
      </a:lvl8pPr>
      <a:lvl9pPr algn="ctr" defTabSz="546100">
        <a:defRPr sz="7600">
          <a:latin typeface="Gill Sans"/>
          <a:ea typeface="Gill Sans"/>
          <a:cs typeface="Gill Sans"/>
          <a:sym typeface="Gill Sans"/>
        </a:defRPr>
      </a:lvl9pPr>
    </p:titleStyle>
    <p:bodyStyle>
      <a:lvl1pPr marL="685800" indent="-469900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1pPr>
      <a:lvl2pPr marL="977900" indent="-469900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2pPr>
      <a:lvl3pPr marL="1270000" indent="-469900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3pPr>
      <a:lvl4pPr marL="1574800" indent="-469900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4pPr>
      <a:lvl5pPr marL="1866900" indent="-469900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5pPr>
      <a:lvl6pPr marL="2103966" indent="-414866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6pPr>
      <a:lvl7pPr marL="2396066" indent="-414866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7pPr>
      <a:lvl8pPr marL="2688166" indent="-414866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8pPr>
      <a:lvl9pPr marL="2980266" indent="-414866" defTabSz="546100">
        <a:spcBef>
          <a:spcPts val="3500"/>
        </a:spcBef>
        <a:buSzPct val="171000"/>
        <a:buChar char="•"/>
        <a:defRPr sz="2800">
          <a:latin typeface="Gill Sans"/>
          <a:ea typeface="Gill Sans"/>
          <a:cs typeface="Gill Sans"/>
          <a:sym typeface="Gill Sans"/>
        </a:defRPr>
      </a:lvl9pPr>
    </p:bodyStyle>
    <p:otherStyle>
      <a:lvl1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algn="r" defTabSz="546100">
        <a:defRPr sz="1200"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body" idx="1"/>
          </p:nvPr>
        </p:nvSpPr>
        <p:spPr>
          <a:xfrm>
            <a:off x="660400" y="774700"/>
            <a:ext cx="14935200" cy="75946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Topics</a:t>
            </a:r>
            <a:endParaRPr sz="4800" u="sng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Atomic Structure and Ions (cation and anion)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Calculate relative atomic mass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History of the atom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Isotopes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Emission spectra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Fireworks (components and how they produce different colours).</a:t>
            </a:r>
            <a:endParaRPr sz="4000">
              <a:solidFill>
                <a:srgbClr val="4F7A28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1270000" indent="-1270000">
              <a:spcBef>
                <a:spcPts val="1800"/>
              </a:spcBef>
              <a:buClr>
                <a:srgbClr val="4F7A28"/>
              </a:buClr>
              <a:buSzPct val="100000"/>
              <a:buFont typeface="Arial"/>
              <a:buAutoNum type="arabicPeriod" startAt="1"/>
              <a:defRPr sz="1800"/>
            </a:pPr>
            <a:r>
              <a:rPr sz="4000">
                <a:solidFill>
                  <a:srgbClr val="4F7A28"/>
                </a:solidFill>
                <a:latin typeface="Arial"/>
                <a:ea typeface="Arial"/>
                <a:cs typeface="Arial"/>
                <a:sym typeface="Arial"/>
              </a:rPr>
              <a:t>Chemical Equations.</a:t>
            </a:r>
          </a:p>
        </p:txBody>
      </p:sp>
      <p:graphicFrame>
        <p:nvGraphicFramePr>
          <p:cNvPr id="43" name="Table 43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body" idx="1"/>
          </p:nvPr>
        </p:nvSpPr>
        <p:spPr>
          <a:xfrm>
            <a:off x="660400" y="774700"/>
            <a:ext cx="14935200" cy="2077587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8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Copy and Complete the table:</a:t>
            </a:r>
          </a:p>
        </p:txBody>
      </p:sp>
      <p:graphicFrame>
        <p:nvGraphicFramePr>
          <p:cNvPr id="46" name="Table 46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Table 47"/>
          <p:cNvGraphicFramePr/>
          <p:nvPr/>
        </p:nvGraphicFramePr>
        <p:xfrm>
          <a:off x="493484" y="2819400"/>
          <a:ext cx="15269031" cy="596397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3053805"/>
                <a:gridCol w="3053805"/>
                <a:gridCol w="3053805"/>
                <a:gridCol w="3053805"/>
                <a:gridCol w="3053805"/>
              </a:tblGrid>
              <a:tr h="1192794"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>Atom or Ion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>Protons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>Neutrons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>Electrons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3700"/>
                        <a:t>Cation/Anion/Neutral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1192794"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baseline="-5998" sz="4000"/>
                        <a:t>27</a:t>
                      </a:r>
                      <a:r>
                        <a:rPr sz="4000"/>
                        <a:t>Al</a:t>
                      </a:r>
                      <a:r>
                        <a:rPr baseline="31999" sz="4000"/>
                        <a:t>3+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1192794"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baseline="-5998" sz="4000"/>
                        <a:t>40</a:t>
                      </a:r>
                      <a:r>
                        <a:rPr sz="4000"/>
                        <a:t>Ar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1192794"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baseline="-5998" sz="4000"/>
                        <a:t>19</a:t>
                      </a:r>
                      <a:r>
                        <a:rPr sz="4000"/>
                        <a:t>F</a:t>
                      </a:r>
                      <a:r>
                        <a:rPr baseline="31999" sz="4000"/>
                        <a:t>-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1192794"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baseline="-5998" sz="4000"/>
                        <a:t>127</a:t>
                      </a:r>
                      <a:r>
                        <a:rPr sz="4000"/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b="0" i="0" sz="1800"/>
                      </a:pPr>
                      <a:r>
                        <a:rPr sz="4000"/>
                        <a:t/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body" idx="1"/>
          </p:nvPr>
        </p:nvSpPr>
        <p:spPr>
          <a:xfrm>
            <a:off x="660400" y="774700"/>
            <a:ext cx="14935200" cy="2077587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8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Copy and Complete the table:</a:t>
            </a:r>
          </a:p>
        </p:txBody>
      </p:sp>
      <p:graphicFrame>
        <p:nvGraphicFramePr>
          <p:cNvPr id="52" name="Table 52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Table 53"/>
          <p:cNvGraphicFramePr/>
          <p:nvPr/>
        </p:nvGraphicFramePr>
        <p:xfrm>
          <a:off x="724834" y="2677373"/>
          <a:ext cx="14819032" cy="5575097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3704758"/>
                <a:gridCol w="3704758"/>
                <a:gridCol w="3704758"/>
                <a:gridCol w="3704758"/>
              </a:tblGrid>
              <a:tr h="1590803"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Subatomic Particle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Proton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Neutron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Electron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</a:tr>
              <a:tr h="1196744"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Symbol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</a:tr>
              <a:tr h="1196744"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Relative Mass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</a:tr>
              <a:tr h="1590803"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Relative Charge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/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type="body" idx="1"/>
          </p:nvPr>
        </p:nvSpPr>
        <p:spPr>
          <a:xfrm>
            <a:off x="660400" y="774700"/>
            <a:ext cx="14935200" cy="75946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 defTabSz="529716">
              <a:spcBef>
                <a:spcPts val="1700"/>
              </a:spcBef>
              <a:buSzTx/>
              <a:buNone/>
              <a:defRPr sz="1800"/>
            </a:pPr>
            <a:r>
              <a:rPr sz="46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6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r>
              <a:rPr sz="3800">
                <a:latin typeface="Arial"/>
                <a:ea typeface="Arial"/>
                <a:cs typeface="Arial"/>
                <a:sym typeface="Arial"/>
              </a:rPr>
              <a:t>Use the information in the table to calculate the relative atomic mass (RAM) of the element.</a:t>
            </a: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endParaRPr sz="3800">
              <a:latin typeface="Arial"/>
              <a:ea typeface="Arial"/>
              <a:cs typeface="Arial"/>
              <a:sym typeface="Arial"/>
            </a:endParaRPr>
          </a:p>
          <a:p>
            <a:pPr lvl="0" marL="0" indent="0" defTabSz="529716">
              <a:spcBef>
                <a:spcPts val="1700"/>
              </a:spcBef>
              <a:buSzTx/>
              <a:buNone/>
              <a:defRPr sz="1800"/>
            </a:pPr>
            <a:r>
              <a:rPr sz="3800">
                <a:latin typeface="Arial"/>
                <a:ea typeface="Arial"/>
                <a:cs typeface="Arial"/>
                <a:sym typeface="Arial"/>
              </a:rPr>
              <a:t>Which element have you calculated the RMM of?</a:t>
            </a:r>
          </a:p>
        </p:txBody>
      </p:sp>
      <p:graphicFrame>
        <p:nvGraphicFramePr>
          <p:cNvPr id="56" name="Table 56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57" name="Table 57"/>
          <p:cNvGraphicFramePr/>
          <p:nvPr/>
        </p:nvGraphicFramePr>
        <p:xfrm>
          <a:off x="1121901" y="3109317"/>
          <a:ext cx="14024899" cy="2856329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4674966"/>
                <a:gridCol w="4674966"/>
                <a:gridCol w="4674966"/>
              </a:tblGrid>
              <a:tr h="536282"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Isotope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Mass Number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% Abundance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</a:tr>
              <a:tr h="536282"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32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94.93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</a:tr>
              <a:tr h="536282"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33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0.76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</a:tr>
              <a:tr h="536282"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34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4.29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solidFill>
                      <a:srgbClr val="EFEFE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36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defTabSz="457200">
                        <a:defRPr b="0" i="0" sz="1800"/>
                      </a:pPr>
                      <a:r>
                        <a:rPr sz="40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0.02</a:t>
                      </a:r>
                    </a:p>
                  </a:txBody>
                  <a:tcPr marL="50800" marR="50800" marT="50800" marB="50800" anchor="t" anchorCtr="0" horzOverflow="overflow">
                    <a:lnL w="12700">
                      <a:solidFill>
                        <a:srgbClr val="515151"/>
                      </a:solidFill>
                      <a:miter lim="400000"/>
                    </a:lnL>
                    <a:lnR w="12700">
                      <a:solidFill>
                        <a:srgbClr val="515151"/>
                      </a:solidFill>
                      <a:miter lim="400000"/>
                    </a:lnR>
                    <a:lnT w="12700">
                      <a:solidFill>
                        <a:srgbClr val="515151"/>
                      </a:solidFill>
                      <a:miter lim="400000"/>
                    </a:lnT>
                    <a:lnB w="12700">
                      <a:solidFill>
                        <a:srgbClr val="515151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type="body" idx="1"/>
          </p:nvPr>
        </p:nvSpPr>
        <p:spPr>
          <a:xfrm>
            <a:off x="660400" y="774700"/>
            <a:ext cx="14935200" cy="75946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8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Draw a picture of Daltons, Thompsons, Rutherfords and Bohrs model of the atom.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In one sentence explain how each scientist improved the model.</a:t>
            </a:r>
          </a:p>
        </p:txBody>
      </p:sp>
      <p:graphicFrame>
        <p:nvGraphicFramePr>
          <p:cNvPr id="62" name="Table 62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pic>
        <p:nvPicPr>
          <p:cNvPr id="63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4347" y="3918627"/>
            <a:ext cx="16524694" cy="103279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 advClick="1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body" idx="1"/>
          </p:nvPr>
        </p:nvSpPr>
        <p:spPr>
          <a:xfrm>
            <a:off x="660400" y="774700"/>
            <a:ext cx="14935200" cy="75946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8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JJ, Thompson Cathode Ray Experiment (electrons)</a:t>
            </a:r>
          </a:p>
        </p:txBody>
      </p:sp>
      <p:graphicFrame>
        <p:nvGraphicFramePr>
          <p:cNvPr id="66" name="Table 66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pic>
        <p:nvPicPr>
          <p:cNvPr id="67" name="image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8782" y="2457450"/>
            <a:ext cx="11058436" cy="73649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 advClick="1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type="body" idx="1"/>
          </p:nvPr>
        </p:nvSpPr>
        <p:spPr>
          <a:xfrm>
            <a:off x="660400" y="774700"/>
            <a:ext cx="14935200" cy="9372601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>
                <a:solidFill>
                  <a:srgbClr val="E32400"/>
                </a:solidFill>
                <a:latin typeface="Arial"/>
                <a:ea typeface="Arial"/>
                <a:cs typeface="Arial"/>
                <a:sym typeface="Arial"/>
              </a:rPr>
              <a:t>Semester Exam Revision</a:t>
            </a:r>
            <a:endParaRPr sz="4800">
              <a:solidFill>
                <a:srgbClr val="E324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Balance the following equations.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1. AgI + Na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S → Ag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S + NaI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2. Na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PO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4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HCl → NaCl + H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PO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4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3. Ba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N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O → Ba(OH)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NH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4. TiCl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4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O → TiO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HCl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5. CaCl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Na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PO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4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→ Ca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(PO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4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)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NaCl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6. NaBr + Cl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→ NaCl + Br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7. Mg(OH)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HCl → MgCl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H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O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latin typeface="Arial"/>
                <a:ea typeface="Arial"/>
                <a:cs typeface="Arial"/>
                <a:sym typeface="Arial"/>
              </a:rPr>
              <a:t>8. FeS + 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→ Fe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4000">
                <a:latin typeface="Arial"/>
                <a:ea typeface="Arial"/>
                <a:cs typeface="Arial"/>
                <a:sym typeface="Arial"/>
              </a:rPr>
              <a:t> + SO</a:t>
            </a:r>
            <a:r>
              <a:rPr baseline="-5998" sz="4000">
                <a:latin typeface="Arial"/>
                <a:ea typeface="Arial"/>
                <a:cs typeface="Arial"/>
                <a:sym typeface="Arial"/>
              </a:rPr>
              <a:t>2</a:t>
            </a:r>
          </a:p>
        </p:txBody>
      </p:sp>
      <p:graphicFrame>
        <p:nvGraphicFramePr>
          <p:cNvPr id="70" name="Table 70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algn="ctr" defTabSz="914400">
                        <a:tabLst>
                          <a:tab pos="914400" algn="l"/>
                        </a:tabLst>
                        <a:defRPr b="0" i="0"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01/12/2014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365C0"/>
          </a:solidFill>
          <a:prstDash val="solid"/>
          <a:bevel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